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80" r:id="rId2"/>
  </p:sldIdLst>
  <p:sldSz cx="9144000" cy="6858000" type="screen4x3"/>
  <p:notesSz cx="6889750" cy="1002188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568">
          <p15:clr>
            <a:srgbClr val="A4A3A4"/>
          </p15:clr>
        </p15:guide>
        <p15:guide id="2" orient="horz" pos="754">
          <p15:clr>
            <a:srgbClr val="A4A3A4"/>
          </p15:clr>
        </p15:guide>
        <p15:guide id="3" orient="horz" pos="255">
          <p15:clr>
            <a:srgbClr val="A4A3A4"/>
          </p15:clr>
        </p15:guide>
        <p15:guide id="4" orient="horz" pos="572">
          <p15:clr>
            <a:srgbClr val="A4A3A4"/>
          </p15:clr>
        </p15:guide>
        <p15:guide id="5" orient="horz" pos="2296">
          <p15:clr>
            <a:srgbClr val="A4A3A4"/>
          </p15:clr>
        </p15:guide>
        <p15:guide id="6" orient="horz" pos="3974">
          <p15:clr>
            <a:srgbClr val="A4A3A4"/>
          </p15:clr>
        </p15:guide>
        <p15:guide id="7" orient="horz" pos="3113">
          <p15:clr>
            <a:srgbClr val="A4A3A4"/>
          </p15:clr>
        </p15:guide>
        <p15:guide id="8" orient="horz" pos="2795">
          <p15:clr>
            <a:srgbClr val="A4A3A4"/>
          </p15:clr>
        </p15:guide>
        <p15:guide id="9" pos="2789">
          <p15:clr>
            <a:srgbClr val="A4A3A4"/>
          </p15:clr>
        </p15:guide>
        <p15:guide id="10" pos="2971">
          <p15:clr>
            <a:srgbClr val="A4A3A4"/>
          </p15:clr>
        </p15:guide>
        <p15:guide id="11" pos="5420">
          <p15:clr>
            <a:srgbClr val="A4A3A4"/>
          </p15:clr>
        </p15:guide>
        <p15:guide id="12" pos="340">
          <p15:clr>
            <a:srgbClr val="A4A3A4"/>
          </p15:clr>
        </p15:guide>
        <p15:guide id="13" pos="4195">
          <p15:clr>
            <a:srgbClr val="A4A3A4"/>
          </p15:clr>
        </p15:guide>
        <p15:guide id="14" pos="1429">
          <p15:clr>
            <a:srgbClr val="A4A3A4"/>
          </p15:clr>
        </p15:guide>
        <p15:guide id="15" pos="1565">
          <p15:clr>
            <a:srgbClr val="A4A3A4"/>
          </p15:clr>
        </p15:guide>
        <p15:guide id="16" pos="1655">
          <p15:clr>
            <a:srgbClr val="A4A3A4"/>
          </p15:clr>
        </p15:guide>
        <p15:guide id="17" pos="1338">
          <p15:clr>
            <a:srgbClr val="A4A3A4"/>
          </p15:clr>
        </p15:guide>
        <p15:guide id="18" pos="1292">
          <p15:clr>
            <a:srgbClr val="A4A3A4"/>
          </p15:clr>
        </p15:guide>
        <p15:guide id="19" pos="274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99"/>
    <a:srgbClr val="000099"/>
    <a:srgbClr val="FFFF66"/>
    <a:srgbClr val="FFCC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howGuides="1">
      <p:cViewPr varScale="1">
        <p:scale>
          <a:sx n="73" d="100"/>
          <a:sy n="73" d="100"/>
        </p:scale>
        <p:origin x="1296" y="66"/>
      </p:cViewPr>
      <p:guideLst>
        <p:guide orient="horz" pos="2568"/>
        <p:guide orient="horz" pos="754"/>
        <p:guide orient="horz" pos="255"/>
        <p:guide orient="horz" pos="572"/>
        <p:guide orient="horz" pos="2296"/>
        <p:guide orient="horz" pos="3974"/>
        <p:guide orient="horz" pos="3113"/>
        <p:guide orient="horz" pos="2795"/>
        <p:guide pos="2789"/>
        <p:guide pos="2971"/>
        <p:guide pos="5420"/>
        <p:guide pos="340"/>
        <p:guide pos="4195"/>
        <p:guide pos="1429"/>
        <p:guide pos="1565"/>
        <p:guide pos="1655"/>
        <p:guide pos="1338"/>
        <p:guide pos="1292"/>
        <p:guide pos="2744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5558" cy="501094"/>
          </a:xfrm>
          <a:prstGeom prst="rect">
            <a:avLst/>
          </a:prstGeom>
        </p:spPr>
        <p:txBody>
          <a:bodyPr vert="horz" lIns="96634" tIns="48317" rIns="96634" bIns="48317" rtlCol="0"/>
          <a:lstStyle>
            <a:lvl1pPr algn="l">
              <a:defRPr sz="13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02597" y="0"/>
            <a:ext cx="2985558" cy="501094"/>
          </a:xfrm>
          <a:prstGeom prst="rect">
            <a:avLst/>
          </a:prstGeom>
        </p:spPr>
        <p:txBody>
          <a:bodyPr vert="horz" lIns="96634" tIns="48317" rIns="96634" bIns="48317" rtlCol="0"/>
          <a:lstStyle>
            <a:lvl1pPr algn="r">
              <a:defRPr sz="1300"/>
            </a:lvl1pPr>
          </a:lstStyle>
          <a:p>
            <a:fld id="{1E123E30-F1CB-48A2-B246-85A2301B38D2}" type="datetimeFigureOut">
              <a:rPr lang="en-GB" smtClean="0"/>
              <a:t>23/12/2017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39800" y="750888"/>
            <a:ext cx="5010150" cy="37592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34" tIns="48317" rIns="96634" bIns="48317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8975" y="4760397"/>
            <a:ext cx="5511800" cy="4509850"/>
          </a:xfrm>
          <a:prstGeom prst="rect">
            <a:avLst/>
          </a:prstGeom>
        </p:spPr>
        <p:txBody>
          <a:bodyPr vert="horz" lIns="96634" tIns="48317" rIns="96634" bIns="48317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519054"/>
            <a:ext cx="2985558" cy="501094"/>
          </a:xfrm>
          <a:prstGeom prst="rect">
            <a:avLst/>
          </a:prstGeom>
        </p:spPr>
        <p:txBody>
          <a:bodyPr vert="horz" lIns="96634" tIns="48317" rIns="96634" bIns="48317" rtlCol="0" anchor="b"/>
          <a:lstStyle>
            <a:lvl1pPr algn="l">
              <a:defRPr sz="13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02597" y="9519054"/>
            <a:ext cx="2985558" cy="501094"/>
          </a:xfrm>
          <a:prstGeom prst="rect">
            <a:avLst/>
          </a:prstGeom>
        </p:spPr>
        <p:txBody>
          <a:bodyPr vert="horz" lIns="96634" tIns="48317" rIns="96634" bIns="48317" rtlCol="0" anchor="b"/>
          <a:lstStyle>
            <a:lvl1pPr algn="r">
              <a:defRPr sz="1300"/>
            </a:lvl1pPr>
          </a:lstStyle>
          <a:p>
            <a:fld id="{E0499F2A-4976-4951-894A-6561EB2A5B1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359041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505200" y="6356350"/>
            <a:ext cx="2133600" cy="365125"/>
          </a:xfrm>
        </p:spPr>
        <p:txBody>
          <a:bodyPr/>
          <a:lstStyle>
            <a:lvl1pPr algn="ctr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A126ED61-0B5D-41E0-80C3-462C8ED57116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225643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26ED61-0B5D-41E0-80C3-462C8ED571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60847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26ED61-0B5D-41E0-80C3-462C8ED571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716237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26ED61-0B5D-41E0-80C3-462C8ED571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30919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26ED61-0B5D-41E0-80C3-462C8ED571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390590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26ED61-0B5D-41E0-80C3-462C8ED571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187158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26ED61-0B5D-41E0-80C3-462C8ED571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107361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26ED61-0B5D-41E0-80C3-462C8ED571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071014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26ED61-0B5D-41E0-80C3-462C8ED571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759242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26ED61-0B5D-41E0-80C3-462C8ED571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666375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26ED61-0B5D-41E0-80C3-462C8ED571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439600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26ED61-0B5D-41E0-80C3-462C8ED571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720669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521494" y="332805"/>
            <a:ext cx="8082756" cy="719931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00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27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Nestlé</a:t>
            </a:r>
            <a:br>
              <a:rPr lang="en-GB" sz="12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22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Key Financials – Overview, Discussion &amp; Analysis</a:t>
            </a:r>
          </a:p>
        </p:txBody>
      </p:sp>
      <p:sp>
        <p:nvSpPr>
          <p:cNvPr id="21" name="Subtitle 2"/>
          <p:cNvSpPr txBox="1">
            <a:spLocks/>
          </p:cNvSpPr>
          <p:nvPr/>
        </p:nvSpPr>
        <p:spPr>
          <a:xfrm>
            <a:off x="4714096" y="1196752"/>
            <a:ext cx="3893846" cy="5111973"/>
          </a:xfrm>
          <a:prstGeom prst="rect">
            <a:avLst/>
          </a:prstGeom>
          <a:noFill/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174625" indent="-174625" algn="l"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GB" sz="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Revenue evolution 2015 – 2016:</a:t>
            </a:r>
            <a:endParaRPr lang="en-GB" sz="8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60363" lvl="1" indent="-185738" algn="l">
              <a:buClr>
                <a:srgbClr val="FF0000"/>
              </a:buClr>
              <a:buFont typeface="Arial" panose="020B0604020202020204" pitchFamily="34" charset="0"/>
              <a:buChar char="−"/>
            </a:pPr>
            <a:r>
              <a:rPr lang="en-GB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 2016, Sales increased by 0.8% to CHF89.5bn, with a foreign exchange impact of (1.6%)</a:t>
            </a:r>
          </a:p>
          <a:p>
            <a:pPr marL="360363" lvl="1" indent="-185738" algn="l">
              <a:buClr>
                <a:srgbClr val="FF0000"/>
              </a:buClr>
              <a:buFont typeface="Arial" panose="020B0604020202020204" pitchFamily="34" charset="0"/>
              <a:buChar char="−"/>
            </a:pPr>
            <a:r>
              <a:rPr lang="en-GB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Acquisitions net of divestitures reduced sales by 0.8%</a:t>
            </a:r>
          </a:p>
          <a:p>
            <a:pPr marL="360363" lvl="1" indent="-185738" algn="l">
              <a:buClr>
                <a:srgbClr val="FF0000"/>
              </a:buClr>
              <a:buFont typeface="Arial" panose="020B0604020202020204" pitchFamily="34" charset="0"/>
              <a:buChar char="−"/>
            </a:pPr>
            <a:r>
              <a:rPr lang="en-GB" sz="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Organic growth</a:t>
            </a:r>
            <a:r>
              <a:rPr lang="en-GB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(sales growth adjusted for M&amp;A, price and FX movements) was </a:t>
            </a:r>
            <a:r>
              <a:rPr lang="en-GB" sz="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3.2%</a:t>
            </a:r>
            <a:r>
              <a:rPr lang="en-GB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with </a:t>
            </a:r>
            <a:r>
              <a:rPr lang="en-GB" sz="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real internal growth</a:t>
            </a:r>
            <a:r>
              <a:rPr lang="en-GB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(volumes only) reaching a three-year high of </a:t>
            </a:r>
            <a:r>
              <a:rPr lang="en-GB" sz="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2.4%</a:t>
            </a:r>
          </a:p>
          <a:p>
            <a:pPr marL="360363" lvl="1" indent="-185738" algn="l">
              <a:buClr>
                <a:srgbClr val="FF0000"/>
              </a:buClr>
              <a:buFont typeface="Arial" panose="020B0604020202020204" pitchFamily="34" charset="0"/>
              <a:buChar char="−"/>
            </a:pPr>
            <a:r>
              <a:rPr lang="en-GB" sz="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Price growth</a:t>
            </a:r>
            <a:r>
              <a:rPr lang="en-GB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was limited to 0.8%, with some improvement in 2H 2016 and management expects it to improve further in 2017</a:t>
            </a:r>
          </a:p>
          <a:p>
            <a:pPr marL="360363" lvl="1" indent="-185738" algn="l">
              <a:buClr>
                <a:srgbClr val="FF0000"/>
              </a:buClr>
              <a:buFont typeface="Arial" panose="020B0604020202020204" pitchFamily="34" charset="0"/>
              <a:buChar char="−"/>
            </a:pPr>
            <a:r>
              <a:rPr lang="en-GB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Innovation supported volume growth, with 30% of sales coming from products introduced or renovated in the last 3 years</a:t>
            </a:r>
          </a:p>
          <a:p>
            <a:pPr marL="360363" lvl="1" indent="-185738" algn="l">
              <a:buClr>
                <a:srgbClr val="FF0000"/>
              </a:buClr>
              <a:buFont typeface="Arial" panose="020B0604020202020204" pitchFamily="34" charset="0"/>
              <a:buChar char="−"/>
            </a:pPr>
            <a:r>
              <a:rPr lang="en-GB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E-commerce accounted for 5% of sales, up 18% year-on-year</a:t>
            </a:r>
          </a:p>
          <a:p>
            <a:pPr marL="360363" lvl="1" indent="-185738" algn="l">
              <a:buClr>
                <a:srgbClr val="FF0000"/>
              </a:buClr>
              <a:buFont typeface="Arial" panose="020B0604020202020204" pitchFamily="34" charset="0"/>
              <a:buChar char="−"/>
            </a:pPr>
            <a:r>
              <a:rPr lang="en-GB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Other Revenues are primarily third party license fees</a:t>
            </a:r>
          </a:p>
          <a:p>
            <a:pPr marL="174625" indent="-174625" algn="l"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GB" sz="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Operating Profit evolution 2015 – 2016:</a:t>
            </a:r>
          </a:p>
          <a:p>
            <a:pPr marL="360363" lvl="1" indent="-185738" algn="l">
              <a:spcBef>
                <a:spcPts val="0"/>
              </a:spcBef>
              <a:buClr>
                <a:srgbClr val="FF0000"/>
              </a:buClr>
              <a:buFont typeface="Arial" panose="020B0604020202020204" pitchFamily="34" charset="0"/>
              <a:buChar char="−"/>
            </a:pPr>
            <a:r>
              <a:rPr lang="en-GB" sz="8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Trading Operating Profit 2016 was CHF13.7bn with a margin of 15.3%, up 20 basis points on a reported basis and up 30 basis points in constant FX</a:t>
            </a:r>
          </a:p>
          <a:p>
            <a:pPr marL="360363" lvl="1" indent="-185738" algn="l">
              <a:spcBef>
                <a:spcPts val="0"/>
              </a:spcBef>
              <a:buClr>
                <a:srgbClr val="FF0000"/>
              </a:buClr>
              <a:buFont typeface="Arial" panose="020B0604020202020204" pitchFamily="34" charset="0"/>
              <a:buChar char="−"/>
            </a:pPr>
            <a:r>
              <a:rPr lang="en-GB" sz="8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Nestlé achieved this margin improvement while increasing investment in brand support, digital marketing, Research and Development, and in the new nutrition and health platforms</a:t>
            </a:r>
          </a:p>
          <a:p>
            <a:pPr marL="360363" lvl="1" indent="-185738" algn="l">
              <a:spcBef>
                <a:spcPts val="0"/>
              </a:spcBef>
              <a:buClr>
                <a:srgbClr val="FF0000"/>
              </a:buClr>
              <a:buFont typeface="Arial" panose="020B0604020202020204" pitchFamily="34" charset="0"/>
              <a:buChar char="−"/>
            </a:pPr>
            <a:r>
              <a:rPr lang="en-GB" sz="8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Consumer-facing marketing spend increased by 6.3% in constant currency</a:t>
            </a:r>
          </a:p>
          <a:p>
            <a:pPr marL="360363" lvl="1" indent="-185738" algn="l">
              <a:spcBef>
                <a:spcPts val="0"/>
              </a:spcBef>
              <a:buClr>
                <a:srgbClr val="FF0000"/>
              </a:buClr>
              <a:buFont typeface="Arial" panose="020B0604020202020204" pitchFamily="34" charset="0"/>
              <a:buChar char="−"/>
            </a:pPr>
            <a:r>
              <a:rPr lang="en-GB" sz="8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Restructuring costs doubled to CHF300m in 2016 to support structural cost-saving initiatives</a:t>
            </a:r>
          </a:p>
          <a:p>
            <a:pPr marL="360363" lvl="1" indent="-185738" algn="l">
              <a:spcBef>
                <a:spcPts val="0"/>
              </a:spcBef>
              <a:buClr>
                <a:srgbClr val="FF0000"/>
              </a:buClr>
              <a:buFont typeface="Arial" panose="020B0604020202020204" pitchFamily="34" charset="0"/>
              <a:buChar char="−"/>
            </a:pPr>
            <a:r>
              <a:rPr lang="en-GB" sz="8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Other trading operating expenses (</a:t>
            </a:r>
            <a:r>
              <a:rPr lang="en-GB" sz="8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opex</a:t>
            </a:r>
            <a:r>
              <a:rPr lang="en-GB" sz="8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include restructuring costs, impairment of assets and proceeds from disposal of assets</a:t>
            </a:r>
          </a:p>
          <a:p>
            <a:pPr marL="360363" lvl="1" indent="-185738" algn="l">
              <a:spcBef>
                <a:spcPts val="0"/>
              </a:spcBef>
              <a:buClr>
                <a:srgbClr val="FF0000"/>
              </a:buClr>
              <a:buFont typeface="Arial" panose="020B0604020202020204" pitchFamily="34" charset="0"/>
              <a:buChar char="−"/>
            </a:pPr>
            <a:r>
              <a:rPr lang="en-GB" sz="8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Other </a:t>
            </a:r>
            <a:r>
              <a:rPr lang="en-GB" sz="8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opex</a:t>
            </a:r>
            <a:r>
              <a:rPr lang="en-GB" sz="8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includes impairment of goodwill and M&amp;A related items</a:t>
            </a:r>
          </a:p>
          <a:p>
            <a:pPr marL="174625" indent="-174625" algn="l"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GB" sz="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Net Profit evolution 2015 – 2016:</a:t>
            </a:r>
            <a:endParaRPr lang="en-GB" sz="8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60363" lvl="1" indent="-185738" algn="l">
              <a:spcBef>
                <a:spcPts val="0"/>
              </a:spcBef>
              <a:buClr>
                <a:srgbClr val="FF0000"/>
              </a:buClr>
              <a:buFont typeface="Arial" panose="020B0604020202020204" pitchFamily="34" charset="0"/>
              <a:buChar char="−"/>
            </a:pPr>
            <a:r>
              <a:rPr lang="en-GB" sz="8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Net Profit of CHF8.5bn was impacted by several items, the largest one being a one-off non-cash adjustment to deferred taxes</a:t>
            </a:r>
          </a:p>
          <a:p>
            <a:pPr marL="174625" indent="-174625" algn="l"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GB" sz="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Cash Flow evolution 2015 – 2016:</a:t>
            </a:r>
            <a:endParaRPr lang="en-GB" sz="800" b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60363" lvl="1" indent="-185738" algn="l">
              <a:spcBef>
                <a:spcPts val="0"/>
              </a:spcBef>
              <a:buClr>
                <a:srgbClr val="FF0000"/>
              </a:buClr>
              <a:buFont typeface="Arial" panose="020B0604020202020204" pitchFamily="34" charset="0"/>
              <a:buChar char="−"/>
            </a:pPr>
            <a:r>
              <a:rPr lang="en-GB" sz="8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Average net working capital decreased by 190 basis points from 4.7% to 2.8% of sales (average of last five quarters), thus improving operating cash flow</a:t>
            </a:r>
          </a:p>
          <a:p>
            <a:pPr marL="174625" indent="-174625" algn="l"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GB" sz="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Outlook for 2017:</a:t>
            </a:r>
          </a:p>
          <a:p>
            <a:pPr marL="360363" lvl="1" indent="-185738" algn="l">
              <a:spcBef>
                <a:spcPts val="0"/>
              </a:spcBef>
              <a:buClr>
                <a:srgbClr val="FF0000"/>
              </a:buClr>
              <a:buFont typeface="Arial" panose="020B0604020202020204" pitchFamily="34" charset="0"/>
              <a:buChar char="−"/>
            </a:pPr>
            <a:r>
              <a:rPr lang="en-GB" sz="8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 2017, management expects organic growth between 2% and 4%</a:t>
            </a:r>
          </a:p>
          <a:p>
            <a:pPr marL="360363" lvl="1" indent="-185738" algn="l">
              <a:spcBef>
                <a:spcPts val="0"/>
              </a:spcBef>
              <a:buClr>
                <a:srgbClr val="FF0000"/>
              </a:buClr>
              <a:buFont typeface="Arial" panose="020B0604020202020204" pitchFamily="34" charset="0"/>
              <a:buChar char="−"/>
            </a:pPr>
            <a:r>
              <a:rPr lang="en-GB" sz="8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 order to drive future profitability, management plans to increase restructuring costs considerably</a:t>
            </a:r>
          </a:p>
          <a:p>
            <a:pPr marL="360363" lvl="1" indent="-185738" algn="l">
              <a:spcBef>
                <a:spcPts val="0"/>
              </a:spcBef>
              <a:buClr>
                <a:srgbClr val="FF0000"/>
              </a:buClr>
              <a:buFont typeface="Arial" panose="020B0604020202020204" pitchFamily="34" charset="0"/>
              <a:buChar char="−"/>
            </a:pPr>
            <a:r>
              <a:rPr lang="en-GB" sz="8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 a result, the trading operating profit margin in constant currency is expected to be stable</a:t>
            </a:r>
            <a:endParaRPr lang="en-GB" sz="8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Oval 21"/>
          <p:cNvSpPr>
            <a:spLocks noChangeAspect="1"/>
          </p:cNvSpPr>
          <p:nvPr/>
        </p:nvSpPr>
        <p:spPr>
          <a:xfrm>
            <a:off x="4716016" y="1231224"/>
            <a:ext cx="172818" cy="181552"/>
          </a:xfrm>
          <a:prstGeom prst="ellips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GB" sz="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</a:p>
        </p:txBody>
      </p:sp>
      <p:sp>
        <p:nvSpPr>
          <p:cNvPr id="23" name="Oval 22"/>
          <p:cNvSpPr>
            <a:spLocks noChangeAspect="1"/>
          </p:cNvSpPr>
          <p:nvPr/>
        </p:nvSpPr>
        <p:spPr>
          <a:xfrm>
            <a:off x="4731690" y="2996952"/>
            <a:ext cx="172818" cy="181552"/>
          </a:xfrm>
          <a:prstGeom prst="ellips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GB" sz="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</a:p>
        </p:txBody>
      </p:sp>
      <p:sp>
        <p:nvSpPr>
          <p:cNvPr id="24" name="Oval 23"/>
          <p:cNvSpPr>
            <a:spLocks noChangeAspect="1"/>
          </p:cNvSpPr>
          <p:nvPr/>
        </p:nvSpPr>
        <p:spPr>
          <a:xfrm>
            <a:off x="4716016" y="4615600"/>
            <a:ext cx="172818" cy="181552"/>
          </a:xfrm>
          <a:prstGeom prst="ellips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GB" sz="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</a:p>
        </p:txBody>
      </p:sp>
      <p:sp>
        <p:nvSpPr>
          <p:cNvPr id="28" name="Oval 27"/>
          <p:cNvSpPr>
            <a:spLocks noChangeAspect="1"/>
          </p:cNvSpPr>
          <p:nvPr/>
        </p:nvSpPr>
        <p:spPr>
          <a:xfrm>
            <a:off x="323528" y="1951304"/>
            <a:ext cx="172818" cy="181552"/>
          </a:xfrm>
          <a:prstGeom prst="ellips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GB" sz="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</a:p>
        </p:txBody>
      </p:sp>
      <p:sp>
        <p:nvSpPr>
          <p:cNvPr id="29" name="Oval 28"/>
          <p:cNvSpPr>
            <a:spLocks noChangeAspect="1"/>
          </p:cNvSpPr>
          <p:nvPr/>
        </p:nvSpPr>
        <p:spPr>
          <a:xfrm>
            <a:off x="323528" y="3967528"/>
            <a:ext cx="172818" cy="181552"/>
          </a:xfrm>
          <a:prstGeom prst="ellips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GB" sz="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</a:p>
        </p:txBody>
      </p:sp>
      <p:sp>
        <p:nvSpPr>
          <p:cNvPr id="30" name="Oval 29"/>
          <p:cNvSpPr>
            <a:spLocks noChangeAspect="1"/>
          </p:cNvSpPr>
          <p:nvPr/>
        </p:nvSpPr>
        <p:spPr>
          <a:xfrm>
            <a:off x="323528" y="4903632"/>
            <a:ext cx="172818" cy="181552"/>
          </a:xfrm>
          <a:prstGeom prst="ellips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GB" sz="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</a:p>
        </p:txBody>
      </p:sp>
      <p:sp>
        <p:nvSpPr>
          <p:cNvPr id="31" name="Oval 30"/>
          <p:cNvSpPr>
            <a:spLocks noChangeAspect="1"/>
          </p:cNvSpPr>
          <p:nvPr/>
        </p:nvSpPr>
        <p:spPr>
          <a:xfrm>
            <a:off x="323528" y="5229200"/>
            <a:ext cx="172818" cy="181552"/>
          </a:xfrm>
          <a:prstGeom prst="ellips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GB" sz="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</a:p>
        </p:txBody>
      </p:sp>
      <p:graphicFrame>
        <p:nvGraphicFramePr>
          <p:cNvPr id="33" name="Table 3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81110406"/>
              </p:ext>
            </p:extLst>
          </p:nvPr>
        </p:nvGraphicFramePr>
        <p:xfrm>
          <a:off x="539552" y="1207320"/>
          <a:ext cx="3887986" cy="5101404"/>
        </p:xfrm>
        <a:graphic>
          <a:graphicData uri="http://schemas.openxmlformats.org/drawingml/2006/table">
            <a:tbl>
              <a:tblPr/>
              <a:tblGrid>
                <a:gridCol w="11710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971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2457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2457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2457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54588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en-GB" sz="800" b="1" i="0" u="none" strike="noStrike" dirty="0" err="1">
                          <a:solidFill>
                            <a:srgbClr val="FFFFFF"/>
                          </a:solidFill>
                          <a:effectLst/>
                          <a:latin typeface="Arial"/>
                        </a:rPr>
                        <a:t>CHFm</a:t>
                      </a:r>
                      <a:r>
                        <a:rPr lang="en-GB" sz="8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/>
                        </a:rPr>
                        <a:t>, Dec YE</a:t>
                      </a:r>
                    </a:p>
                  </a:txBody>
                  <a:tcPr marL="6858" marR="6858" marT="685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0070C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800" b="1" i="0" u="none" strike="noStrike">
                          <a:solidFill>
                            <a:srgbClr val="FFFFFF"/>
                          </a:solidFill>
                          <a:effectLst/>
                          <a:latin typeface="Arial"/>
                        </a:rPr>
                        <a:t>2014A</a:t>
                      </a:r>
                    </a:p>
                  </a:txBody>
                  <a:tcPr marL="6858" marR="6858" marT="685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800" b="1" i="0" u="none" strike="noStrike">
                          <a:solidFill>
                            <a:srgbClr val="FFFFFF"/>
                          </a:solidFill>
                          <a:effectLst/>
                          <a:latin typeface="Arial"/>
                        </a:rPr>
                        <a:t>2015A</a:t>
                      </a:r>
                    </a:p>
                  </a:txBody>
                  <a:tcPr marL="6858" marR="6858" marT="685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800" b="1" i="0" u="none" strike="noStrike">
                          <a:solidFill>
                            <a:srgbClr val="FFFFFF"/>
                          </a:solidFill>
                          <a:effectLst/>
                          <a:latin typeface="Arial"/>
                        </a:rPr>
                        <a:t>2016A</a:t>
                      </a:r>
                    </a:p>
                  </a:txBody>
                  <a:tcPr marL="6858" marR="6858" marT="685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54588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en-GB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P&amp;L</a:t>
                      </a:r>
                    </a:p>
                  </a:txBody>
                  <a:tcPr marL="6858" marR="6858" marT="685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5D9F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800" b="1" i="0" u="none" strike="noStrike">
                          <a:solidFill>
                            <a:srgbClr val="FFFFFF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6858" marR="6858" marT="685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800" b="1" i="0" u="none" strike="noStrike">
                          <a:solidFill>
                            <a:srgbClr val="FFFFFF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6858" marR="6858" marT="685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800" b="1" i="0" u="none" strike="noStrike">
                          <a:solidFill>
                            <a:srgbClr val="FFFFFF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6858" marR="6858" marT="685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5D9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54588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en-GB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Sales</a:t>
                      </a:r>
                    </a:p>
                  </a:txBody>
                  <a:tcPr marL="6858" marR="6858" marT="685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91,612</a:t>
                      </a:r>
                    </a:p>
                  </a:txBody>
                  <a:tcPr marL="6858" marR="6858" marT="685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88,785</a:t>
                      </a:r>
                    </a:p>
                  </a:txBody>
                  <a:tcPr marL="6858" marR="6858" marT="685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89,469</a:t>
                      </a:r>
                    </a:p>
                  </a:txBody>
                  <a:tcPr marL="6858" marR="6858" marT="685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54588">
                <a:tc>
                  <a:txBody>
                    <a:bodyPr/>
                    <a:lstStyle/>
                    <a:p>
                      <a:pPr algn="l" fontAlgn="ctr"/>
                      <a:r>
                        <a:rPr lang="en-GB" sz="800" b="0" i="1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6858" marR="6858" marT="685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800" b="0" i="1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% Growth</a:t>
                      </a:r>
                    </a:p>
                  </a:txBody>
                  <a:tcPr marL="6858" marR="6858" marT="685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800" b="0" i="1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6858" marR="6858" marT="685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800" b="0" i="1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(3.1%)</a:t>
                      </a:r>
                    </a:p>
                  </a:txBody>
                  <a:tcPr marL="6858" marR="6858" marT="685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800" b="0" i="1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0.8%</a:t>
                      </a:r>
                    </a:p>
                  </a:txBody>
                  <a:tcPr marL="6858" marR="6858" marT="685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54588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Other Revenues</a:t>
                      </a:r>
                    </a:p>
                  </a:txBody>
                  <a:tcPr marL="6858" marR="6858" marT="685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253</a:t>
                      </a:r>
                    </a:p>
                  </a:txBody>
                  <a:tcPr marL="6858" marR="6858" marT="685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298</a:t>
                      </a:r>
                    </a:p>
                  </a:txBody>
                  <a:tcPr marL="6858" marR="6858" marT="685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317</a:t>
                      </a:r>
                    </a:p>
                  </a:txBody>
                  <a:tcPr marL="6858" marR="6858" marT="685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54588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en-GB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Revenues (total)</a:t>
                      </a:r>
                    </a:p>
                  </a:txBody>
                  <a:tcPr marL="6858" marR="6858" marT="685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91,865</a:t>
                      </a:r>
                    </a:p>
                  </a:txBody>
                  <a:tcPr marL="6858" marR="6858" marT="685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89,083</a:t>
                      </a:r>
                    </a:p>
                  </a:txBody>
                  <a:tcPr marL="6858" marR="6858" marT="685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89,786</a:t>
                      </a:r>
                    </a:p>
                  </a:txBody>
                  <a:tcPr marL="6858" marR="6858" marT="685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54588">
                <a:tc>
                  <a:txBody>
                    <a:bodyPr/>
                    <a:lstStyle/>
                    <a:p>
                      <a:pPr algn="l" fontAlgn="ctr"/>
                      <a:r>
                        <a:rPr lang="en-GB" sz="800" b="0" i="1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6858" marR="6858" marT="685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800" b="0" i="1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% Growth</a:t>
                      </a:r>
                    </a:p>
                  </a:txBody>
                  <a:tcPr marL="6858" marR="6858" marT="685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800" b="0" i="1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6858" marR="6858" marT="685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800" b="0" i="1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(3.0%)</a:t>
                      </a:r>
                    </a:p>
                  </a:txBody>
                  <a:tcPr marL="6858" marR="6858" marT="685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800" b="0" i="1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0.8%</a:t>
                      </a:r>
                    </a:p>
                  </a:txBody>
                  <a:tcPr marL="6858" marR="6858" marT="685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54588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Cost of Goods Sold</a:t>
                      </a:r>
                    </a:p>
                  </a:txBody>
                  <a:tcPr marL="6858" marR="6858" marT="685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(47,553)</a:t>
                      </a:r>
                    </a:p>
                  </a:txBody>
                  <a:tcPr marL="6858" marR="6858" marT="685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(44,730)</a:t>
                      </a:r>
                    </a:p>
                  </a:txBody>
                  <a:tcPr marL="6858" marR="6858" marT="685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(44,199)</a:t>
                      </a:r>
                    </a:p>
                  </a:txBody>
                  <a:tcPr marL="6858" marR="6858" marT="685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54588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en-GB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Gross Profit</a:t>
                      </a:r>
                    </a:p>
                  </a:txBody>
                  <a:tcPr marL="6858" marR="6858" marT="685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44,312</a:t>
                      </a:r>
                    </a:p>
                  </a:txBody>
                  <a:tcPr marL="6858" marR="6858" marT="685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44,353</a:t>
                      </a:r>
                    </a:p>
                  </a:txBody>
                  <a:tcPr marL="6858" marR="6858" marT="685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45,587</a:t>
                      </a:r>
                    </a:p>
                  </a:txBody>
                  <a:tcPr marL="6858" marR="6858" marT="685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54588">
                <a:tc>
                  <a:txBody>
                    <a:bodyPr/>
                    <a:lstStyle/>
                    <a:p>
                      <a:pPr algn="l" fontAlgn="ctr"/>
                      <a:r>
                        <a:rPr lang="en-GB" sz="800" b="0" i="1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6858" marR="6858" marT="685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800" b="0" i="1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% Margin</a:t>
                      </a:r>
                    </a:p>
                  </a:txBody>
                  <a:tcPr marL="6858" marR="6858" marT="685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800" b="0" i="1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48.2%</a:t>
                      </a:r>
                    </a:p>
                  </a:txBody>
                  <a:tcPr marL="6858" marR="6858" marT="685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800" b="0" i="1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49.8%</a:t>
                      </a:r>
                    </a:p>
                  </a:txBody>
                  <a:tcPr marL="6858" marR="6858" marT="685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800" b="0" i="1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50.8%</a:t>
                      </a:r>
                    </a:p>
                  </a:txBody>
                  <a:tcPr marL="6858" marR="6858" marT="685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54588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Distribution expenses</a:t>
                      </a:r>
                    </a:p>
                  </a:txBody>
                  <a:tcPr marL="6858" marR="6858" marT="685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(8,217)</a:t>
                      </a:r>
                    </a:p>
                  </a:txBody>
                  <a:tcPr marL="6858" marR="6858" marT="685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(7,899)</a:t>
                      </a:r>
                    </a:p>
                  </a:txBody>
                  <a:tcPr marL="6858" marR="6858" marT="685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(8,059)</a:t>
                      </a:r>
                    </a:p>
                  </a:txBody>
                  <a:tcPr marL="6858" marR="6858" marT="685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54588">
                <a:tc>
                  <a:txBody>
                    <a:bodyPr/>
                    <a:lstStyle/>
                    <a:p>
                      <a:pPr algn="l" fontAlgn="ctr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6858" marR="6858" marT="685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800" b="0" i="1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% Revenues</a:t>
                      </a:r>
                    </a:p>
                  </a:txBody>
                  <a:tcPr marL="6858" marR="6858" marT="685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800" b="0" i="1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(8.9%)</a:t>
                      </a:r>
                    </a:p>
                  </a:txBody>
                  <a:tcPr marL="6858" marR="6858" marT="685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800" b="0" i="1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(8.9%)</a:t>
                      </a:r>
                    </a:p>
                  </a:txBody>
                  <a:tcPr marL="6858" marR="6858" marT="685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800" b="0" i="1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(9.0%)</a:t>
                      </a:r>
                    </a:p>
                  </a:txBody>
                  <a:tcPr marL="6858" marR="6858" marT="685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154588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Marketing and administration costs</a:t>
                      </a:r>
                    </a:p>
                  </a:txBody>
                  <a:tcPr marL="6858" marR="6858" marT="685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(19,651)</a:t>
                      </a:r>
                    </a:p>
                  </a:txBody>
                  <a:tcPr marL="6858" marR="6858" marT="685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(20,744)</a:t>
                      </a:r>
                    </a:p>
                  </a:txBody>
                  <a:tcPr marL="6858" marR="6858" marT="685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(21,485)</a:t>
                      </a:r>
                    </a:p>
                  </a:txBody>
                  <a:tcPr marL="6858" marR="6858" marT="685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154588">
                <a:tc>
                  <a:txBody>
                    <a:bodyPr/>
                    <a:lstStyle/>
                    <a:p>
                      <a:pPr algn="l" fontAlgn="ctr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6858" marR="6858" marT="685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800" b="0" i="1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% Revenues</a:t>
                      </a:r>
                    </a:p>
                  </a:txBody>
                  <a:tcPr marL="6858" marR="6858" marT="685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800" b="0" i="1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(21.4%)</a:t>
                      </a:r>
                    </a:p>
                  </a:txBody>
                  <a:tcPr marL="6858" marR="6858" marT="685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800" b="0" i="1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(23.3%)</a:t>
                      </a:r>
                    </a:p>
                  </a:txBody>
                  <a:tcPr marL="6858" marR="6858" marT="685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800" b="0" i="1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(23.9%)</a:t>
                      </a:r>
                    </a:p>
                  </a:txBody>
                  <a:tcPr marL="6858" marR="6858" marT="685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154588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Research and development costs</a:t>
                      </a:r>
                    </a:p>
                  </a:txBody>
                  <a:tcPr marL="6858" marR="6858" marT="685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(1,628)</a:t>
                      </a:r>
                    </a:p>
                  </a:txBody>
                  <a:tcPr marL="6858" marR="6858" marT="685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(1,678)</a:t>
                      </a:r>
                    </a:p>
                  </a:txBody>
                  <a:tcPr marL="6858" marR="6858" marT="685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(1,736)</a:t>
                      </a:r>
                    </a:p>
                  </a:txBody>
                  <a:tcPr marL="6858" marR="6858" marT="685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154588">
                <a:tc>
                  <a:txBody>
                    <a:bodyPr/>
                    <a:lstStyle/>
                    <a:p>
                      <a:pPr algn="l" fontAlgn="ctr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6858" marR="6858" marT="685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800" b="0" i="1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% Revenues</a:t>
                      </a:r>
                    </a:p>
                  </a:txBody>
                  <a:tcPr marL="6858" marR="6858" marT="685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800" b="0" i="1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(1.8%)</a:t>
                      </a:r>
                    </a:p>
                  </a:txBody>
                  <a:tcPr marL="6858" marR="6858" marT="685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800" b="0" i="1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(1.9%)</a:t>
                      </a:r>
                    </a:p>
                  </a:txBody>
                  <a:tcPr marL="6858" marR="6858" marT="685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800" b="0" i="1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(1.9%)</a:t>
                      </a:r>
                    </a:p>
                  </a:txBody>
                  <a:tcPr marL="6858" marR="6858" marT="685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154588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Other trading opex (net)</a:t>
                      </a:r>
                    </a:p>
                  </a:txBody>
                  <a:tcPr marL="6858" marR="6858" marT="685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(797)</a:t>
                      </a:r>
                    </a:p>
                  </a:txBody>
                  <a:tcPr marL="6858" marR="6858" marT="685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(650)</a:t>
                      </a:r>
                    </a:p>
                  </a:txBody>
                  <a:tcPr marL="6858" marR="6858" marT="685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(614)</a:t>
                      </a:r>
                    </a:p>
                  </a:txBody>
                  <a:tcPr marL="6858" marR="6858" marT="685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154588">
                <a:tc>
                  <a:txBody>
                    <a:bodyPr/>
                    <a:lstStyle/>
                    <a:p>
                      <a:pPr algn="l" fontAlgn="ctr"/>
                      <a:r>
                        <a:rPr lang="en-GB" sz="800" b="0" i="1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6858" marR="6858" marT="685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800" b="0" i="1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% Revenues</a:t>
                      </a:r>
                    </a:p>
                  </a:txBody>
                  <a:tcPr marL="6858" marR="6858" marT="685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800" b="0" i="1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(0.9%)</a:t>
                      </a:r>
                    </a:p>
                  </a:txBody>
                  <a:tcPr marL="6858" marR="6858" marT="685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800" b="0" i="1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(0.7%)</a:t>
                      </a:r>
                    </a:p>
                  </a:txBody>
                  <a:tcPr marL="6858" marR="6858" marT="685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800" b="0" i="1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(0.7%)</a:t>
                      </a:r>
                    </a:p>
                  </a:txBody>
                  <a:tcPr marL="6858" marR="6858" marT="685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154588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en-GB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Trading Operating Profit</a:t>
                      </a:r>
                    </a:p>
                  </a:txBody>
                  <a:tcPr marL="6858" marR="6858" marT="685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14,019</a:t>
                      </a:r>
                    </a:p>
                  </a:txBody>
                  <a:tcPr marL="6858" marR="6858" marT="685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13,382</a:t>
                      </a:r>
                    </a:p>
                  </a:txBody>
                  <a:tcPr marL="6858" marR="6858" marT="685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13,693</a:t>
                      </a:r>
                    </a:p>
                  </a:txBody>
                  <a:tcPr marL="6858" marR="6858" marT="685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154588">
                <a:tc>
                  <a:txBody>
                    <a:bodyPr/>
                    <a:lstStyle/>
                    <a:p>
                      <a:pPr algn="l" fontAlgn="ctr"/>
                      <a:r>
                        <a:rPr lang="en-GB" sz="800" b="0" i="1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6858" marR="6858" marT="685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800" b="0" i="1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% Margin</a:t>
                      </a:r>
                    </a:p>
                  </a:txBody>
                  <a:tcPr marL="6858" marR="6858" marT="685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800" b="0" i="1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15.3%</a:t>
                      </a:r>
                    </a:p>
                  </a:txBody>
                  <a:tcPr marL="6858" marR="6858" marT="685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800" b="0" i="1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15.0%</a:t>
                      </a:r>
                    </a:p>
                  </a:txBody>
                  <a:tcPr marL="6858" marR="6858" marT="685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800" b="0" i="1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15.3%</a:t>
                      </a:r>
                    </a:p>
                  </a:txBody>
                  <a:tcPr marL="6858" marR="6858" marT="685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154588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Other opex (net)</a:t>
                      </a:r>
                    </a:p>
                  </a:txBody>
                  <a:tcPr marL="6858" marR="6858" marT="685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(3,114)</a:t>
                      </a:r>
                    </a:p>
                  </a:txBody>
                  <a:tcPr marL="6858" marR="6858" marT="685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(974)</a:t>
                      </a:r>
                    </a:p>
                  </a:txBody>
                  <a:tcPr marL="6858" marR="6858" marT="685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(530)</a:t>
                      </a:r>
                    </a:p>
                  </a:txBody>
                  <a:tcPr marL="6858" marR="6858" marT="685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  <a:tr h="154588">
                <a:tc>
                  <a:txBody>
                    <a:bodyPr/>
                    <a:lstStyle/>
                    <a:p>
                      <a:pPr algn="l" fontAlgn="ctr"/>
                      <a:r>
                        <a:rPr lang="en-GB" sz="800" b="0" i="1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6858" marR="6858" marT="685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800" b="0" i="1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% Revenues</a:t>
                      </a:r>
                    </a:p>
                  </a:txBody>
                  <a:tcPr marL="6858" marR="6858" marT="685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800" b="0" i="1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(3.4%)</a:t>
                      </a:r>
                    </a:p>
                  </a:txBody>
                  <a:tcPr marL="6858" marR="6858" marT="685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800" b="0" i="1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(1.1%)</a:t>
                      </a:r>
                    </a:p>
                  </a:txBody>
                  <a:tcPr marL="6858" marR="6858" marT="685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800" b="0" i="1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(0.6%)</a:t>
                      </a:r>
                    </a:p>
                  </a:txBody>
                  <a:tcPr marL="6858" marR="6858" marT="685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1"/>
                  </a:ext>
                </a:extLst>
              </a:tr>
              <a:tr h="154588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en-GB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Operating Profit (EBIT)</a:t>
                      </a:r>
                    </a:p>
                  </a:txBody>
                  <a:tcPr marL="6858" marR="6858" marT="685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10,905</a:t>
                      </a:r>
                    </a:p>
                  </a:txBody>
                  <a:tcPr marL="6858" marR="6858" marT="685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12,408</a:t>
                      </a:r>
                    </a:p>
                  </a:txBody>
                  <a:tcPr marL="6858" marR="6858" marT="685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13,163</a:t>
                      </a:r>
                    </a:p>
                  </a:txBody>
                  <a:tcPr marL="6858" marR="6858" marT="685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2"/>
                  </a:ext>
                </a:extLst>
              </a:tr>
              <a:tr h="154588">
                <a:tc>
                  <a:txBody>
                    <a:bodyPr/>
                    <a:lstStyle/>
                    <a:p>
                      <a:pPr algn="l" fontAlgn="ctr"/>
                      <a:r>
                        <a:rPr lang="en-GB" sz="800" b="0" i="1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6858" marR="6858" marT="685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800" b="0" i="1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% Margin</a:t>
                      </a:r>
                    </a:p>
                  </a:txBody>
                  <a:tcPr marL="6858" marR="6858" marT="685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800" b="0" i="1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11.9%</a:t>
                      </a:r>
                    </a:p>
                  </a:txBody>
                  <a:tcPr marL="6858" marR="6858" marT="685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800" b="0" i="1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13.9%</a:t>
                      </a:r>
                    </a:p>
                  </a:txBody>
                  <a:tcPr marL="6858" marR="6858" marT="685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800" b="0" i="1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14.7%</a:t>
                      </a:r>
                    </a:p>
                  </a:txBody>
                  <a:tcPr marL="6858" marR="6858" marT="685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3"/>
                  </a:ext>
                </a:extLst>
              </a:tr>
              <a:tr h="154588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en-GB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Net Profit</a:t>
                      </a:r>
                    </a:p>
                  </a:txBody>
                  <a:tcPr marL="6858" marR="6858" marT="685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14,456</a:t>
                      </a:r>
                    </a:p>
                  </a:txBody>
                  <a:tcPr marL="6858" marR="6858" marT="685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9,066</a:t>
                      </a:r>
                    </a:p>
                  </a:txBody>
                  <a:tcPr marL="6858" marR="6858" marT="685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8,531</a:t>
                      </a:r>
                    </a:p>
                  </a:txBody>
                  <a:tcPr marL="6858" marR="6858" marT="685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4"/>
                  </a:ext>
                </a:extLst>
              </a:tr>
              <a:tr h="154588">
                <a:tc>
                  <a:txBody>
                    <a:bodyPr/>
                    <a:lstStyle/>
                    <a:p>
                      <a:pPr algn="l" fontAlgn="ctr"/>
                      <a:r>
                        <a:rPr lang="en-GB" sz="800" b="0" i="1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6858" marR="6858" marT="685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800" b="0" i="1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% Margin</a:t>
                      </a:r>
                    </a:p>
                  </a:txBody>
                  <a:tcPr marL="6858" marR="6858" marT="685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800" b="0" i="1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15.7%</a:t>
                      </a:r>
                    </a:p>
                  </a:txBody>
                  <a:tcPr marL="6858" marR="6858" marT="685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800" b="0" i="1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10.2%</a:t>
                      </a:r>
                    </a:p>
                  </a:txBody>
                  <a:tcPr marL="6858" marR="6858" marT="685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800" b="0" i="1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9.5%</a:t>
                      </a:r>
                    </a:p>
                  </a:txBody>
                  <a:tcPr marL="6858" marR="6858" marT="685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5"/>
                  </a:ext>
                </a:extLst>
              </a:tr>
              <a:tr h="154588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en-GB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Cash Flow - key items</a:t>
                      </a:r>
                    </a:p>
                  </a:txBody>
                  <a:tcPr marL="6858" marR="6858" marT="685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800" b="1" i="0" u="none" strike="noStrike">
                          <a:solidFill>
                            <a:srgbClr val="FFFFFF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6858" marR="6858" marT="685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800" b="1" i="0" u="none" strike="noStrike">
                          <a:solidFill>
                            <a:srgbClr val="FFFFFF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6858" marR="6858" marT="685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8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6858" marR="6858" marT="685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6"/>
                  </a:ext>
                </a:extLst>
              </a:tr>
              <a:tr h="154588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Depreciation and Amortisation</a:t>
                      </a:r>
                    </a:p>
                  </a:txBody>
                  <a:tcPr marL="6858" marR="6858" marT="685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3,058</a:t>
                      </a:r>
                    </a:p>
                  </a:txBody>
                  <a:tcPr marL="6858" marR="6858" marT="685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3,178</a:t>
                      </a:r>
                    </a:p>
                  </a:txBody>
                  <a:tcPr marL="6858" marR="6858" marT="685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3,132</a:t>
                      </a:r>
                    </a:p>
                  </a:txBody>
                  <a:tcPr marL="6858" marR="6858" marT="685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7"/>
                  </a:ext>
                </a:extLst>
              </a:tr>
              <a:tr h="154588">
                <a:tc>
                  <a:txBody>
                    <a:bodyPr/>
                    <a:lstStyle/>
                    <a:p>
                      <a:pPr algn="l" fontAlgn="ctr"/>
                      <a:r>
                        <a:rPr lang="en-GB" sz="800" b="0" i="1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6858" marR="6858" marT="685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800" b="0" i="1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% Revenues</a:t>
                      </a:r>
                    </a:p>
                  </a:txBody>
                  <a:tcPr marL="6858" marR="6858" marT="685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800" b="0" i="1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3.3%</a:t>
                      </a:r>
                    </a:p>
                  </a:txBody>
                  <a:tcPr marL="6858" marR="6858" marT="685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800" b="0" i="1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3.6%</a:t>
                      </a:r>
                    </a:p>
                  </a:txBody>
                  <a:tcPr marL="6858" marR="6858" marT="685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800" b="0" i="1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3.5%</a:t>
                      </a:r>
                    </a:p>
                  </a:txBody>
                  <a:tcPr marL="6858" marR="6858" marT="685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8"/>
                  </a:ext>
                </a:extLst>
              </a:tr>
              <a:tr h="154588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Capital expenditure</a:t>
                      </a:r>
                    </a:p>
                  </a:txBody>
                  <a:tcPr marL="6858" marR="6858" marT="685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(356)</a:t>
                      </a:r>
                    </a:p>
                  </a:txBody>
                  <a:tcPr marL="6858" marR="6858" marT="685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(93)</a:t>
                      </a:r>
                    </a:p>
                  </a:txBody>
                  <a:tcPr marL="6858" marR="6858" marT="685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(327)</a:t>
                      </a:r>
                    </a:p>
                  </a:txBody>
                  <a:tcPr marL="6858" marR="6858" marT="685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9"/>
                  </a:ext>
                </a:extLst>
              </a:tr>
              <a:tr h="154588">
                <a:tc>
                  <a:txBody>
                    <a:bodyPr/>
                    <a:lstStyle/>
                    <a:p>
                      <a:pPr algn="l" fontAlgn="ctr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6858" marR="6858" marT="685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800" b="0" i="1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% Revenues</a:t>
                      </a:r>
                    </a:p>
                  </a:txBody>
                  <a:tcPr marL="6858" marR="6858" marT="685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800" b="0" i="1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(0.4%)</a:t>
                      </a:r>
                    </a:p>
                  </a:txBody>
                  <a:tcPr marL="6858" marR="6858" marT="685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800" b="0" i="1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(0.1%)</a:t>
                      </a:r>
                    </a:p>
                  </a:txBody>
                  <a:tcPr marL="6858" marR="6858" marT="685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800" b="0" i="1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(0.4%)</a:t>
                      </a:r>
                    </a:p>
                  </a:txBody>
                  <a:tcPr marL="6858" marR="6858" marT="685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30"/>
                  </a:ext>
                </a:extLst>
              </a:tr>
              <a:tr h="154588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Decrease / (increase) in net working capital</a:t>
                      </a:r>
                    </a:p>
                  </a:txBody>
                  <a:tcPr marL="6858" marR="6858" marT="685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10,905</a:t>
                      </a:r>
                    </a:p>
                  </a:txBody>
                  <a:tcPr marL="6858" marR="6858" marT="685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12,408</a:t>
                      </a:r>
                    </a:p>
                  </a:txBody>
                  <a:tcPr marL="6858" marR="6858" marT="685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13,163</a:t>
                      </a:r>
                    </a:p>
                  </a:txBody>
                  <a:tcPr marL="6858" marR="6858" marT="685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31"/>
                  </a:ext>
                </a:extLst>
              </a:tr>
              <a:tr h="154588">
                <a:tc>
                  <a:txBody>
                    <a:bodyPr/>
                    <a:lstStyle/>
                    <a:p>
                      <a:pPr algn="l" fontAlgn="ctr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6858" marR="6858" marT="685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800" b="0" i="1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% Revenues</a:t>
                      </a:r>
                    </a:p>
                  </a:txBody>
                  <a:tcPr marL="6858" marR="6858" marT="685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800" b="0" i="1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11.9%</a:t>
                      </a:r>
                    </a:p>
                  </a:txBody>
                  <a:tcPr marL="6858" marR="6858" marT="685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800" b="0" i="1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13.9%</a:t>
                      </a:r>
                    </a:p>
                  </a:txBody>
                  <a:tcPr marL="6858" marR="6858" marT="685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800" b="0" i="1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14.7%</a:t>
                      </a:r>
                    </a:p>
                  </a:txBody>
                  <a:tcPr marL="6858" marR="6858" marT="685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32"/>
                  </a:ext>
                </a:extLst>
              </a:tr>
            </a:tbl>
          </a:graphicData>
        </a:graphic>
      </p:graphicFrame>
      <p:sp>
        <p:nvSpPr>
          <p:cNvPr id="34" name="Oval 33"/>
          <p:cNvSpPr>
            <a:spLocks noChangeAspect="1"/>
          </p:cNvSpPr>
          <p:nvPr/>
        </p:nvSpPr>
        <p:spPr>
          <a:xfrm>
            <a:off x="4716016" y="4975640"/>
            <a:ext cx="172818" cy="181552"/>
          </a:xfrm>
          <a:prstGeom prst="ellips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GB" sz="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</a:p>
        </p:txBody>
      </p:sp>
      <p:sp>
        <p:nvSpPr>
          <p:cNvPr id="35" name="Oval 34"/>
          <p:cNvSpPr>
            <a:spLocks noChangeAspect="1"/>
          </p:cNvSpPr>
          <p:nvPr/>
        </p:nvSpPr>
        <p:spPr>
          <a:xfrm>
            <a:off x="323528" y="4581128"/>
            <a:ext cx="172818" cy="181552"/>
          </a:xfrm>
          <a:prstGeom prst="ellips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GB" sz="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</a:p>
        </p:txBody>
      </p:sp>
      <p:sp>
        <p:nvSpPr>
          <p:cNvPr id="36" name="Title 1"/>
          <p:cNvSpPr txBox="1">
            <a:spLocks/>
          </p:cNvSpPr>
          <p:nvPr/>
        </p:nvSpPr>
        <p:spPr>
          <a:xfrm>
            <a:off x="539551" y="6309320"/>
            <a:ext cx="4174545" cy="359221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800" dirty="0">
                <a:latin typeface="Arial" panose="020B0604020202020204" pitchFamily="34" charset="0"/>
                <a:cs typeface="Arial" panose="020B0604020202020204" pitchFamily="34" charset="0"/>
              </a:rPr>
              <a:t>Source: Public information</a:t>
            </a:r>
          </a:p>
        </p:txBody>
      </p:sp>
      <p:sp>
        <p:nvSpPr>
          <p:cNvPr id="37" name="Slide Number Placeholder 3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26ED61-0B5D-41E0-80C3-462C8ED57116}" type="slidenum">
              <a:rPr lang="en-GB" smtClean="0"/>
              <a:pPr/>
              <a:t>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7325226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12029</TotalTime>
  <Words>666</Words>
  <Application>Microsoft Office PowerPoint</Application>
  <PresentationFormat>On-screen Show (4:3)</PresentationFormat>
  <Paragraphs>181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Currys</dc:creator>
  <cp:lastModifiedBy>NewPC</cp:lastModifiedBy>
  <cp:revision>687</cp:revision>
  <cp:lastPrinted>2017-04-05T09:28:08Z</cp:lastPrinted>
  <dcterms:created xsi:type="dcterms:W3CDTF">2017-03-31T20:17:35Z</dcterms:created>
  <dcterms:modified xsi:type="dcterms:W3CDTF">2017-12-23T18:04:11Z</dcterms:modified>
</cp:coreProperties>
</file>